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3"/>
  </p:notesMasterIdLst>
  <p:handoutMasterIdLst>
    <p:handoutMasterId r:id="rId154"/>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967"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4" r:id="rId62"/>
    <p:sldId id="945" r:id="rId63"/>
    <p:sldId id="898" r:id="rId64"/>
    <p:sldId id="896" r:id="rId65"/>
    <p:sldId id="872" r:id="rId66"/>
    <p:sldId id="1047" r:id="rId67"/>
    <p:sldId id="941" r:id="rId68"/>
    <p:sldId id="942" r:id="rId69"/>
    <p:sldId id="943" r:id="rId70"/>
    <p:sldId id="957" r:id="rId71"/>
    <p:sldId id="873" r:id="rId72"/>
    <p:sldId id="1010" r:id="rId73"/>
    <p:sldId id="1011" r:id="rId74"/>
    <p:sldId id="1012" r:id="rId75"/>
    <p:sldId id="964" r:id="rId76"/>
    <p:sldId id="1014" r:id="rId77"/>
    <p:sldId id="1019" r:id="rId78"/>
    <p:sldId id="1015" r:id="rId79"/>
    <p:sldId id="1016" r:id="rId80"/>
    <p:sldId id="1046" r:id="rId81"/>
    <p:sldId id="1030" r:id="rId82"/>
    <p:sldId id="1024" r:id="rId83"/>
    <p:sldId id="1025" r:id="rId84"/>
    <p:sldId id="1038" r:id="rId85"/>
    <p:sldId id="910" r:id="rId86"/>
    <p:sldId id="911" r:id="rId87"/>
    <p:sldId id="1056" r:id="rId88"/>
    <p:sldId id="891" r:id="rId89"/>
    <p:sldId id="902" r:id="rId90"/>
    <p:sldId id="901" r:id="rId91"/>
    <p:sldId id="892" r:id="rId92"/>
    <p:sldId id="946" r:id="rId93"/>
    <p:sldId id="947" r:id="rId94"/>
    <p:sldId id="948" r:id="rId95"/>
    <p:sldId id="949" r:id="rId96"/>
    <p:sldId id="1052" r:id="rId97"/>
    <p:sldId id="1054" r:id="rId98"/>
    <p:sldId id="1053" r:id="rId99"/>
    <p:sldId id="959" r:id="rId100"/>
    <p:sldId id="958" r:id="rId101"/>
    <p:sldId id="951" r:id="rId102"/>
    <p:sldId id="960" r:id="rId103"/>
    <p:sldId id="961" r:id="rId104"/>
    <p:sldId id="962" r:id="rId105"/>
    <p:sldId id="953" r:id="rId106"/>
    <p:sldId id="963" r:id="rId107"/>
    <p:sldId id="903" r:id="rId108"/>
    <p:sldId id="905" r:id="rId109"/>
    <p:sldId id="870" r:id="rId110"/>
    <p:sldId id="871" r:id="rId111"/>
    <p:sldId id="965" r:id="rId112"/>
    <p:sldId id="984" r:id="rId113"/>
    <p:sldId id="968" r:id="rId114"/>
    <p:sldId id="969" r:id="rId115"/>
    <p:sldId id="971" r:id="rId116"/>
    <p:sldId id="970" r:id="rId117"/>
    <p:sldId id="978" r:id="rId118"/>
    <p:sldId id="979" r:id="rId119"/>
    <p:sldId id="980" r:id="rId120"/>
    <p:sldId id="981" r:id="rId121"/>
    <p:sldId id="982" r:id="rId122"/>
    <p:sldId id="972" r:id="rId123"/>
    <p:sldId id="983" r:id="rId124"/>
    <p:sldId id="1045" r:id="rId125"/>
    <p:sldId id="976" r:id="rId126"/>
    <p:sldId id="977" r:id="rId127"/>
    <p:sldId id="996" r:id="rId128"/>
    <p:sldId id="866" r:id="rId129"/>
    <p:sldId id="997" r:id="rId130"/>
    <p:sldId id="998" r:id="rId131"/>
    <p:sldId id="1005" r:id="rId132"/>
    <p:sldId id="1002" r:id="rId133"/>
    <p:sldId id="1003" r:id="rId134"/>
    <p:sldId id="1004" r:id="rId135"/>
    <p:sldId id="1057" r:id="rId136"/>
    <p:sldId id="1058" r:id="rId137"/>
    <p:sldId id="865" r:id="rId138"/>
    <p:sldId id="414" r:id="rId139"/>
    <p:sldId id="995" r:id="rId140"/>
    <p:sldId id="1048" r:id="rId141"/>
    <p:sldId id="1051" r:id="rId142"/>
    <p:sldId id="1006" r:id="rId143"/>
    <p:sldId id="1040" r:id="rId144"/>
    <p:sldId id="1039" r:id="rId145"/>
    <p:sldId id="1049" r:id="rId146"/>
    <p:sldId id="1032" r:id="rId147"/>
    <p:sldId id="1033" r:id="rId148"/>
    <p:sldId id="1034" r:id="rId149"/>
    <p:sldId id="1035" r:id="rId150"/>
    <p:sldId id="1036" r:id="rId151"/>
    <p:sldId id="1037" r:id="rId1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83" autoAdjust="0"/>
    <p:restoredTop sz="94433" autoAdjust="0"/>
  </p:normalViewPr>
  <p:slideViewPr>
    <p:cSldViewPr snapToGrid="0">
      <p:cViewPr varScale="1">
        <p:scale>
          <a:sx n="153" d="100"/>
          <a:sy n="153" d="100"/>
        </p:scale>
        <p:origin x="168" y="48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7/21/21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7/21/21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hyperlink" Target="https://r-hta.org/tutorial/markov_models_shiny/" TargetMode="External"/><Relationship Id="rId4" Type="http://schemas.openxmlformats.org/officeDocument/2006/relationships/image" Target="../media/image43.png"/></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105</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9090478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4605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115</a:t>
            </a:fld>
            <a:endParaRPr lang="en-US"/>
          </a:p>
        </p:txBody>
      </p:sp>
    </p:spTree>
    <p:extLst>
      <p:ext uri="{BB962C8B-B14F-4D97-AF65-F5344CB8AC3E}">
        <p14:creationId xmlns:p14="http://schemas.microsoft.com/office/powerpoint/2010/main" val="6184374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116</a:t>
            </a:fld>
            <a:endParaRPr lang="en-US"/>
          </a:p>
        </p:txBody>
      </p:sp>
    </p:spTree>
    <p:extLst>
      <p:ext uri="{BB962C8B-B14F-4D97-AF65-F5344CB8AC3E}">
        <p14:creationId xmlns:p14="http://schemas.microsoft.com/office/powerpoint/2010/main" val="2424679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70892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1172357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13712188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Tree>
    <p:extLst>
      <p:ext uri="{BB962C8B-B14F-4D97-AF65-F5344CB8AC3E}">
        <p14:creationId xmlns:p14="http://schemas.microsoft.com/office/powerpoint/2010/main" val="2799026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194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30329073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94960289"/>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accent3"/>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77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66</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1475494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67</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127000.5</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69</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936102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78</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82</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2115741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336676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21133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94</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95</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96</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97</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17490</TotalTime>
  <Words>13445</Words>
  <Application>Microsoft Macintosh PowerPoint</Application>
  <PresentationFormat>On-screen Show (16:9)</PresentationFormat>
  <Paragraphs>1859</Paragraphs>
  <Slides>151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151</vt:i4>
      </vt:variant>
    </vt:vector>
  </HeadingPairs>
  <TitlesOfParts>
    <vt:vector size="15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Steps</vt:lpstr>
      <vt:lpstr>Complete R script</vt:lpstr>
      <vt:lpstr>Tutorial</vt:lpstr>
      <vt:lpstr>Exercise 2: Incorporating probabilistic sensitivity analysis</vt:lpstr>
      <vt:lpstr>PowerPoint Presentation</vt:lpstr>
      <vt:lpstr>Cost-effectiveness analysis</vt:lpstr>
      <vt:lpstr>Cost-effectiveness analysis</vt:lpstr>
      <vt:lpstr>Cost-effectiveness analysis</vt:lpstr>
      <vt:lpstr>Cost-effectiveness analysis</vt:lpstr>
      <vt:lpstr>Cost-effectiveness plane</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1246</cp:revision>
  <cp:lastPrinted>2020-10-13T05:30:04Z</cp:lastPrinted>
  <dcterms:created xsi:type="dcterms:W3CDTF">2014-12-05T18:34:48Z</dcterms:created>
  <dcterms:modified xsi:type="dcterms:W3CDTF">2021-07-21T23:34:14Z</dcterms:modified>
  <cp:category/>
</cp:coreProperties>
</file>